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BIZ UDPGothic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BIZUDPGothic-regular.fntdata"/><Relationship Id="rId8" Type="http://schemas.openxmlformats.org/officeDocument/2006/relationships/font" Target="fonts/BIZUDPGothi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8b719e00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28b719e00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62500" y="151000"/>
            <a:ext cx="6592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100">
                <a:solidFill>
                  <a:srgbClr val="434343"/>
                </a:solidFill>
                <a:latin typeface="BIZ UDPGothic"/>
                <a:ea typeface="BIZ UDPGothic"/>
                <a:cs typeface="BIZ UDPGothic"/>
                <a:sym typeface="BIZ UDPGothic"/>
              </a:rPr>
              <a:t>ガニエの九教授事象チェックシート</a:t>
            </a:r>
            <a:endParaRPr sz="2100">
              <a:solidFill>
                <a:srgbClr val="434343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498775" y="820025"/>
            <a:ext cx="459900" cy="4599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  <a:latin typeface="BIZ UDPGothic"/>
                <a:ea typeface="BIZ UDPGothic"/>
                <a:cs typeface="BIZ UDPGothic"/>
                <a:sym typeface="BIZ UDPGothic"/>
              </a:rPr>
              <a:t>1</a:t>
            </a:r>
            <a:endParaRPr>
              <a:solidFill>
                <a:schemeClr val="lt1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498775" y="1279925"/>
            <a:ext cx="459900" cy="4599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  <a:latin typeface="BIZ UDPGothic"/>
                <a:ea typeface="BIZ UDPGothic"/>
                <a:cs typeface="BIZ UDPGothic"/>
                <a:sym typeface="BIZ UDPGothic"/>
              </a:rPr>
              <a:t>2</a:t>
            </a:r>
            <a:endParaRPr>
              <a:solidFill>
                <a:schemeClr val="lt1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498775" y="1739825"/>
            <a:ext cx="459900" cy="4599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  <a:latin typeface="BIZ UDPGothic"/>
                <a:ea typeface="BIZ UDPGothic"/>
                <a:cs typeface="BIZ UDPGothic"/>
                <a:sym typeface="BIZ UDPGothic"/>
              </a:rPr>
              <a:t>3</a:t>
            </a:r>
            <a:endParaRPr>
              <a:solidFill>
                <a:schemeClr val="lt1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498775" y="2199725"/>
            <a:ext cx="459900" cy="4599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  <a:latin typeface="BIZ UDPGothic"/>
                <a:ea typeface="BIZ UDPGothic"/>
                <a:cs typeface="BIZ UDPGothic"/>
                <a:sym typeface="BIZ UDPGothic"/>
              </a:rPr>
              <a:t>4</a:t>
            </a:r>
            <a:endParaRPr>
              <a:solidFill>
                <a:schemeClr val="lt1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498775" y="2659625"/>
            <a:ext cx="459900" cy="4599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  <a:latin typeface="BIZ UDPGothic"/>
                <a:ea typeface="BIZ UDPGothic"/>
                <a:cs typeface="BIZ UDPGothic"/>
                <a:sym typeface="BIZ UDPGothic"/>
              </a:rPr>
              <a:t>5</a:t>
            </a:r>
            <a:endParaRPr>
              <a:solidFill>
                <a:schemeClr val="lt1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498775" y="3119525"/>
            <a:ext cx="459900" cy="4599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  <a:latin typeface="BIZ UDPGothic"/>
                <a:ea typeface="BIZ UDPGothic"/>
                <a:cs typeface="BIZ UDPGothic"/>
                <a:sym typeface="BIZ UDPGothic"/>
              </a:rPr>
              <a:t>6</a:t>
            </a:r>
            <a:endParaRPr>
              <a:solidFill>
                <a:schemeClr val="lt1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498775" y="3579425"/>
            <a:ext cx="459900" cy="4599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  <a:latin typeface="BIZ UDPGothic"/>
                <a:ea typeface="BIZ UDPGothic"/>
                <a:cs typeface="BIZ UDPGothic"/>
                <a:sym typeface="BIZ UDPGothic"/>
              </a:rPr>
              <a:t>7</a:t>
            </a:r>
            <a:endParaRPr>
              <a:solidFill>
                <a:schemeClr val="lt1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498775" y="4039325"/>
            <a:ext cx="459900" cy="4599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  <a:latin typeface="BIZ UDPGothic"/>
                <a:ea typeface="BIZ UDPGothic"/>
                <a:cs typeface="BIZ UDPGothic"/>
                <a:sym typeface="BIZ UDPGothic"/>
              </a:rPr>
              <a:t>8</a:t>
            </a:r>
            <a:endParaRPr>
              <a:solidFill>
                <a:schemeClr val="lt1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498775" y="4499225"/>
            <a:ext cx="459900" cy="4599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lt1"/>
                </a:solidFill>
                <a:latin typeface="BIZ UDPGothic"/>
                <a:ea typeface="BIZ UDPGothic"/>
                <a:cs typeface="BIZ UDPGothic"/>
                <a:sym typeface="BIZ UDPGothic"/>
              </a:rPr>
              <a:t>9</a:t>
            </a:r>
            <a:endParaRPr>
              <a:solidFill>
                <a:schemeClr val="lt1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958675" y="820025"/>
            <a:ext cx="2891100" cy="45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rPr>
              <a:t>学習者の注意を獲得する</a:t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958675" y="1279925"/>
            <a:ext cx="2891100" cy="45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rPr>
              <a:t>授業の目標を知らせる</a:t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958675" y="1739825"/>
            <a:ext cx="2891100" cy="45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rPr>
              <a:t>前提条件を思い出させる</a:t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958675" y="2199725"/>
            <a:ext cx="2891100" cy="45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rPr>
              <a:t>新しい事項を提示する</a:t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958675" y="2659625"/>
            <a:ext cx="2891100" cy="45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rPr>
              <a:t>学習の指針を与える</a:t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958675" y="3119525"/>
            <a:ext cx="2891100" cy="45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rPr>
              <a:t>練習の機会をつくる</a:t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958675" y="3579425"/>
            <a:ext cx="2891100" cy="45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rPr>
              <a:t>フィードバックを与える</a:t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958675" y="4039325"/>
            <a:ext cx="2891100" cy="45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rPr>
              <a:t>学習の成果を評価する</a:t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958675" y="4499225"/>
            <a:ext cx="2891100" cy="45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rPr>
              <a:t>保持と転移を高める</a:t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3849775" y="820025"/>
            <a:ext cx="4590300" cy="45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rPr>
              <a:t>研修序盤に受講者が手を動かす場面はあるか？</a:t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3849775" y="1279925"/>
            <a:ext cx="4590300" cy="45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rPr>
              <a:t>授業の目標を伝えるスライドはあるか？</a:t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3849775" y="1739825"/>
            <a:ext cx="4590300" cy="45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rPr>
              <a:t>（連続授業の場合）振り返りスライドはあるか？</a:t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3849775" y="2199725"/>
            <a:ext cx="4590300" cy="45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rPr>
              <a:t>受講者にとって新たな学びとなるスライドはあるか？</a:t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3849775" y="2659625"/>
            <a:ext cx="4590300" cy="45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rPr>
              <a:t>学習目標を達成するためのヒントを提示しているか？</a:t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3849775" y="3119525"/>
            <a:ext cx="4590300" cy="45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rPr>
              <a:t>受講者が手や頭を動かす演習はあるか？</a:t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3849775" y="3579425"/>
            <a:ext cx="4590300" cy="45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rPr>
              <a:t>複雑な演習においてはフィードバックの機会はあるか？</a:t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3849775" y="4039325"/>
            <a:ext cx="4590300" cy="45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rPr>
              <a:t>受講後実施できるようなテストはあるか？</a:t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3849775" y="4499225"/>
            <a:ext cx="4590300" cy="45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rPr>
              <a:t>受講後に学習を継続する仕掛けはあるか？</a:t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8440075" y="820025"/>
            <a:ext cx="568800" cy="45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8440075" y="1279925"/>
            <a:ext cx="568800" cy="45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8440075" y="1739825"/>
            <a:ext cx="568800" cy="45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8440075" y="2199725"/>
            <a:ext cx="568800" cy="45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8440075" y="2659625"/>
            <a:ext cx="568800" cy="45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8440075" y="3119525"/>
            <a:ext cx="568800" cy="45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8440075" y="3579425"/>
            <a:ext cx="568800" cy="45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8440075" y="4039325"/>
            <a:ext cx="568800" cy="45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8440075" y="4499225"/>
            <a:ext cx="568800" cy="45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2763" y="858263"/>
            <a:ext cx="383425" cy="38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